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notesMasterIdLst>
    <p:notesMasterId r:id="rId23"/>
  </p:notesMasterIdLst>
  <p:sldIdLst>
    <p:sldId id="274" r:id="rId2"/>
    <p:sldId id="298" r:id="rId3"/>
    <p:sldId id="257" r:id="rId4"/>
    <p:sldId id="259" r:id="rId5"/>
    <p:sldId id="289" r:id="rId6"/>
    <p:sldId id="291" r:id="rId7"/>
    <p:sldId id="282" r:id="rId8"/>
    <p:sldId id="285" r:id="rId9"/>
    <p:sldId id="286" r:id="rId10"/>
    <p:sldId id="287" r:id="rId11"/>
    <p:sldId id="301" r:id="rId12"/>
    <p:sldId id="292" r:id="rId13"/>
    <p:sldId id="293" r:id="rId14"/>
    <p:sldId id="302" r:id="rId15"/>
    <p:sldId id="303" r:id="rId16"/>
    <p:sldId id="294" r:id="rId17"/>
    <p:sldId id="295" r:id="rId18"/>
    <p:sldId id="296" r:id="rId19"/>
    <p:sldId id="297" r:id="rId20"/>
    <p:sldId id="300" r:id="rId21"/>
    <p:sldId id="299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34" y="-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1FDF2-6EBB-4AFF-B92D-6E5E36B1C73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A5BB4-06EF-4339-8312-BAA235D80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A5BB4-06EF-4339-8312-BAA235D80DD4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666844" y="5143512"/>
            <a:ext cx="77629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Сроки реализации курса одна учебная четверть(одно занятие в неделю).Продолжительность занятия 40 минут. Чтобы завершить курс, учащимся необходимо просмотреть не меньше 10 занятий , выполнить 80% заданий, сдать итоговую работу (коллективный доклад-дискуссия по результатам исследования темы).Ученик получит доступ сразу ко всем занятиям, в которых будут предусмотрены домашние задания. Для учащихся, успешно справившихся с заданиями курса , предусмотрены поощрения: оценка. После прохождения обучения учащиеся приобретут практические навыки и умения проводить самостоятельные исследования с использованием аналого-цифровых преобразователей и компьютера, решать задачи разной степени сложности.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Рисунок 10"/>
          <p:cNvPicPr/>
          <p:nvPr userDrawn="1"/>
        </p:nvPicPr>
        <p:blipFill>
          <a:blip r:embed="rId2"/>
          <a:srcRect l="15683" r="16049"/>
          <a:stretch>
            <a:fillRect/>
          </a:stretch>
        </p:blipFill>
        <p:spPr bwMode="auto">
          <a:xfrm>
            <a:off x="4024298" y="642918"/>
            <a:ext cx="5286412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-142900"/>
            <a:ext cx="10972800" cy="12859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lvl="0" eaLnBrk="1" latinLnBrk="0" hangingPunct="1"/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Данные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курса</a:t>
            </a:r>
            <a:r>
              <a:rPr kumimoji="0" lang="ru-RU" dirty="0" err="1" smtClean="0"/>
              <a:t>Образец</a:t>
            </a:r>
            <a:r>
              <a:rPr kumimoji="0" lang="ru-RU" dirty="0" smtClean="0"/>
              <a:t> текста</a:t>
            </a:r>
            <a:br>
              <a:rPr kumimoji="0" lang="ru-RU" dirty="0" smtClean="0"/>
            </a:br>
            <a:endParaRPr kumimoji="0" lang="en-US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Сроки реализации курса одна учебная четверть(одно занятие в неделю).Продолжительность занятия 40 минут. Чтобы завершить курс, учащимся необходимо просмотреть не меньше 10 занятий , выполнить 80% заданий, сдать итоговую работу (коллективный доклад-дискуссия по результатам исследования темы).Ученик получит доступ сразу ко всем занятиям, в которых будут предусмотрены домашние задания. Для учащихся, успешно справившихся с заданиями курса , предусмотрены поощрения: оценка. После прохождения обучения учащиеся приобретут практические навыки и умения проводить самостоятельные исследования с использованием аналого-цифровых преобразователей и компьютера, решать задачи разной степени сложности.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5FD7C4-251B-4806-8A72-5DB62F2867D7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6A7D2D-D933-4791-BAB4-6A4B4B6C7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289" name="Rectangle 1"/>
          <p:cNvSpPr>
            <a:spLocks noChangeArrowheads="1"/>
          </p:cNvSpPr>
          <p:nvPr userDrawn="1"/>
        </p:nvSpPr>
        <p:spPr bwMode="auto">
          <a:xfrm>
            <a:off x="0" y="0"/>
            <a:ext cx="25519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kumimoji="0" sz="48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marR="0" indent="-274320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76000"/>
        <a:buFont typeface="Wingdings 3"/>
        <a:buChar char=""/>
        <a:tabLst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0" y="2286000"/>
            <a:ext cx="10787063" cy="153352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</a:b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/>
            </a:r>
            <a:br>
              <a:rPr lang="en-US" sz="36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</a:br>
            <a:endParaRPr lang="ru-RU" sz="3600" dirty="0"/>
          </a:p>
        </p:txBody>
      </p:sp>
      <p:pic>
        <p:nvPicPr>
          <p:cNvPr id="3" name="Picture 2" descr="Google Classro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3712" y="575218"/>
            <a:ext cx="4877372" cy="285378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0" y="3643314"/>
            <a:ext cx="8334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itchFamily="18" charset="0"/>
              </a:rPr>
              <a:t>Коновалова Т.М., учитель  физики МАОУ «</a:t>
            </a:r>
            <a:r>
              <a:rPr lang="ru-RU" dirty="0" err="1" smtClean="0">
                <a:latin typeface="Cambria" pitchFamily="18" charset="0"/>
              </a:rPr>
              <a:t>Рябининская</a:t>
            </a:r>
            <a:r>
              <a:rPr lang="ru-RU" dirty="0" smtClean="0">
                <a:latin typeface="Cambria" pitchFamily="18" charset="0"/>
              </a:rPr>
              <a:t> СОШ»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38216" y="4429132"/>
            <a:ext cx="97155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Создание  образовательного курса «От солнечного зайчика до геометрической оптики» с использованием </a:t>
            </a:r>
            <a:r>
              <a:rPr lang="en-US" sz="2800" dirty="0" err="1" smtClean="0"/>
              <a:t>Coogle</a:t>
            </a:r>
            <a:r>
              <a:rPr lang="ru-RU" sz="2800" dirty="0" smtClean="0"/>
              <a:t>-</a:t>
            </a:r>
            <a:r>
              <a:rPr lang="en-US" sz="2800" dirty="0" smtClean="0"/>
              <a:t>classroom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4400" dirty="0" smtClean="0"/>
              <a:t>Отзывы: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" dirty="0">
                <a:solidFill>
                  <a:srgbClr val="333333"/>
                </a:solidFill>
                <a:highlight>
                  <a:srgbClr val="FFFFFF"/>
                </a:highlight>
                <a:latin typeface="Georgia" pitchFamily="18" charset="0"/>
                <a:ea typeface="Times New Roman"/>
                <a:cs typeface="Times New Roman"/>
                <a:sym typeface="Times New Roman"/>
              </a:rPr>
              <a:t/>
            </a:r>
            <a:br>
              <a:rPr lang="ru" dirty="0">
                <a:solidFill>
                  <a:srgbClr val="333333"/>
                </a:solidFill>
                <a:highlight>
                  <a:srgbClr val="FFFFFF"/>
                </a:highlight>
                <a:latin typeface="Georgia" pitchFamily="18" charset="0"/>
                <a:ea typeface="Times New Roman"/>
                <a:cs typeface="Times New Roman"/>
                <a:sym typeface="Times New Roman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2530" y="1285860"/>
            <a:ext cx="10302905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Уровень знаний: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07444" y="1219200"/>
            <a:ext cx="8777111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844" y="1214422"/>
            <a:ext cx="8777111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Квалификация и </a:t>
            </a:r>
            <a:r>
              <a:rPr lang="ru-RU" sz="3600" smtClean="0">
                <a:solidFill>
                  <a:schemeClr val="bg2">
                    <a:lumMod val="10000"/>
                  </a:schemeClr>
                </a:solidFill>
              </a:rPr>
              <a:t>отзывчивость преподавателя:</a:t>
            </a:r>
            <a:endParaRPr lang="ru-RU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07444" y="1219200"/>
            <a:ext cx="8777111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Содержание курса</a:t>
            </a:r>
            <a:endParaRPr lang="ru-RU" sz="44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07444" y="1219200"/>
            <a:ext cx="8777111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Ценность:</a:t>
            </a:r>
            <a:endParaRPr lang="ru-RU" sz="4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4882" b="27083"/>
          <a:stretch>
            <a:fillRect/>
          </a:stretch>
        </p:blipFill>
        <p:spPr bwMode="auto">
          <a:xfrm>
            <a:off x="1013351" y="1142984"/>
            <a:ext cx="1043710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36" y="142852"/>
            <a:ext cx="11058564" cy="107157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Предложения:</a:t>
            </a:r>
            <a:endParaRPr lang="ru-RU" sz="49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07444" y="1219200"/>
            <a:ext cx="9135570" cy="513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36" y="142852"/>
            <a:ext cx="11058564" cy="1071570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6272218" cy="50673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 меня нет волшебной палочки, взмахом которой я мгновенно смогу повысить образовательные результаты своих учеников. Однако участие в данном проекте позволило мне пересмотреть взгляды на систему своей работы при реализации учебных программ и свою компетентность в использовании ЦОР в повышении мотивации учащихся в соответствии с их индивидуальными возможностями.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7650" name="Picture 2" descr="C:\Users\Пользователь\Desktop\regnum_picture_1466119841194071_norm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1818" y="2285992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36" y="142852"/>
            <a:ext cx="11058564" cy="1071570"/>
          </a:xfrm>
        </p:spPr>
        <p:txBody>
          <a:bodyPr>
            <a:normAutofit/>
          </a:bodyPr>
          <a:lstStyle/>
          <a:p>
            <a:pPr algn="just"/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               Выражаю благодарность: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6272218" cy="506732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5100" dirty="0" smtClean="0"/>
              <a:t>Много слов благодарности  организаторам этого проекта, учащимся 8 класса, а особенно - Яковлевой Н.Г. , куратору проекта . Как много мы успели узнать нового и применить на практике! Лично она своим примером вдохновила меня изменить свое мировоззрение и понять, что на сегодня данная работа не только актуальна, но и поможет мне улучшить качество преподавания своего предмета и повысить мотивацию ученика  к его изучению.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Пользователь\Desktop\depositphotos_26357903-stock-photo-natural-looking-label-with-than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3378" y="3643314"/>
            <a:ext cx="4551975" cy="304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36" y="142852"/>
            <a:ext cx="11058564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sz="4900" dirty="0" smtClean="0"/>
              <a:t>Результат участия в проекте :</a:t>
            </a:r>
            <a:r>
              <a:rPr lang="ru-RU" b="1" dirty="0" smtClean="0"/>
              <a:t> 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6272218" cy="50673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-Участие в системе обмена опытом;</a:t>
            </a:r>
          </a:p>
          <a:p>
            <a:r>
              <a:rPr lang="ru-RU" dirty="0" smtClean="0"/>
              <a:t>-Использование современных педагогических технологий;</a:t>
            </a:r>
          </a:p>
          <a:p>
            <a:r>
              <a:rPr lang="ru-RU" dirty="0" smtClean="0"/>
              <a:t>-Повышение уровня мотивации обучающихся на уроках физики;</a:t>
            </a:r>
          </a:p>
          <a:p>
            <a:r>
              <a:rPr lang="ru-RU" dirty="0" smtClean="0"/>
              <a:t>-Уверенность в своей </a:t>
            </a:r>
            <a:r>
              <a:rPr lang="ru-RU" smtClean="0"/>
              <a:t>педагогической компетенции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5406" y="2285992"/>
            <a:ext cx="9429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Почему я выбрала </a:t>
            </a: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Google Classroom?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36" y="142852"/>
            <a:ext cx="11058564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Тенденции развития: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87126" cy="5067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Многое еще предстоит сделать по корректировке данного курса, а именно наполнение курса содержательным  </a:t>
            </a:r>
            <a:r>
              <a:rPr lang="ru-RU" sz="3600" dirty="0" err="1" smtClean="0"/>
              <a:t>контентом</a:t>
            </a:r>
            <a:r>
              <a:rPr lang="ru-RU" sz="3600" dirty="0" smtClean="0"/>
              <a:t> и упорядочение структуры курса.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Пользователь\Desktop\img1.jpg"/>
          <p:cNvPicPr>
            <a:picLocks noChangeAspect="1" noChangeArrowheads="1"/>
          </p:cNvPicPr>
          <p:nvPr/>
        </p:nvPicPr>
        <p:blipFill>
          <a:blip r:embed="rId2"/>
          <a:srcRect l="74414" t="73438"/>
          <a:stretch>
            <a:fillRect/>
          </a:stretch>
        </p:blipFill>
        <p:spPr bwMode="auto">
          <a:xfrm>
            <a:off x="7881950" y="4714884"/>
            <a:ext cx="1871650" cy="1457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36" y="142852"/>
            <a:ext cx="11058564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Результатом участия в проекте стало</a:t>
            </a:r>
            <a:r>
              <a:rPr lang="ru-RU" dirty="0" smtClean="0"/>
              <a:t> </a:t>
            </a:r>
            <a:r>
              <a:rPr lang="ru-RU" b="1" dirty="0" smtClean="0"/>
              <a:t>: </a:t>
            </a:r>
            <a:r>
              <a:rPr lang="ru-RU" dirty="0" smtClean="0"/>
              <a:t> </a:t>
            </a:r>
            <a:r>
              <a:rPr lang="ru-RU" b="1" dirty="0" smtClean="0"/>
              <a:t>Это лучше в конец выступления.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b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pic>
        <p:nvPicPr>
          <p:cNvPr id="9" name="Содержимое 8" descr="spasibo-za-vnimanie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3968" y="813648"/>
            <a:ext cx="9001188" cy="57381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Georgia" pitchFamily="18" charset="0"/>
              </a:rPr>
              <a:t/>
            </a:r>
            <a:br>
              <a:rPr lang="ru-RU" dirty="0">
                <a:latin typeface="Georgia" pitchFamily="18" charset="0"/>
              </a:rPr>
            </a:br>
            <a:endParaRPr lang="ru-RU" b="1" dirty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2200275" y="642938"/>
            <a:ext cx="9991725" cy="5505450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2000" dirty="0"/>
              <a:t> </a:t>
            </a:r>
            <a:endParaRPr lang="ru-RU" sz="2000" dirty="0">
              <a:latin typeface="Georgia" pitchFamily="18" charset="0"/>
            </a:endParaRPr>
          </a:p>
          <a:p>
            <a:r>
              <a:rPr lang="ru-RU" sz="2000" dirty="0" smtClean="0"/>
              <a:t>Хорошая обратная связь с каждым учеником</a:t>
            </a:r>
          </a:p>
          <a:p>
            <a:pPr lvl="0"/>
            <a:r>
              <a:rPr lang="ru-RU" sz="2000" dirty="0" smtClean="0"/>
              <a:t>Возможность выдачи индивидуальных рабочих листов.</a:t>
            </a:r>
          </a:p>
          <a:p>
            <a:pPr lvl="0"/>
            <a:r>
              <a:rPr lang="ru-RU" sz="2000" dirty="0" smtClean="0"/>
              <a:t>Возможность вернуть домашнее задание ученику для доработки.</a:t>
            </a:r>
          </a:p>
          <a:p>
            <a:pPr lvl="0"/>
            <a:r>
              <a:rPr lang="ru-RU" sz="2000" dirty="0" smtClean="0"/>
              <a:t>Размещенные материалы ученик может посмотреть несколько раз.</a:t>
            </a:r>
          </a:p>
          <a:p>
            <a:r>
              <a:rPr lang="en-US" sz="2000" dirty="0" smtClean="0"/>
              <a:t>GOOGLE</a:t>
            </a:r>
            <a:r>
              <a:rPr lang="ru-RU" sz="2000" dirty="0" smtClean="0"/>
              <a:t>-</a:t>
            </a:r>
            <a:r>
              <a:rPr lang="en-US" sz="2000" dirty="0" smtClean="0"/>
              <a:t>CLASSROOM </a:t>
            </a:r>
            <a:r>
              <a:rPr lang="ru-RU" sz="2000" dirty="0" smtClean="0"/>
              <a:t>совмещен со многими продуктами, созданными специально для обучения</a:t>
            </a:r>
            <a:endParaRPr lang="ru-RU" sz="2000" dirty="0">
              <a:latin typeface="Georgia" pitchFamily="18" charset="0"/>
            </a:endParaRPr>
          </a:p>
          <a:p>
            <a:pPr fontAlgn="base">
              <a:buNone/>
            </a:pPr>
            <a:r>
              <a:rPr lang="ru-RU" sz="2000" dirty="0">
                <a:latin typeface="Georgia" pitchFamily="18" charset="0"/>
              </a:rPr>
              <a:t>     </a:t>
            </a:r>
            <a:endParaRPr lang="ru-RU" sz="2000" dirty="0"/>
          </a:p>
        </p:txBody>
      </p:sp>
      <p:pic>
        <p:nvPicPr>
          <p:cNvPr id="14340" name="Picture 4" descr="https://blogsdothertsforlearningdotcodotuk.files.wordpress.com/2016/10/gafe-icons-cc.jpg?w=9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6976" y="3500438"/>
            <a:ext cx="6572296" cy="2930223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2809852" y="4857760"/>
            <a:ext cx="1357322" cy="17859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522" y="-142900"/>
            <a:ext cx="11272878" cy="185738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</a:br>
            <a:r>
              <a:rPr lang="ru-RU" sz="2200" dirty="0" smtClean="0"/>
              <a:t> </a:t>
            </a: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</a:rPr>
              <a:t>На платформе :</a:t>
            </a:r>
            <a:br>
              <a:rPr lang="ru-RU" sz="2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2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200" dirty="0" smtClean="0"/>
              <a:t>был создан курс совершенно не связанный с внешними мониторингами, однако направленный на развитие ученика и его компетенций </a:t>
            </a:r>
            <a:br>
              <a:rPr lang="ru-RU" sz="2200" dirty="0" smtClean="0"/>
            </a:br>
            <a:r>
              <a:rPr lang="ru-RU" sz="22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/>
            </a:r>
            <a:br>
              <a:rPr lang="ru-RU" sz="2200" b="1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</a:br>
            <a:endParaRPr lang="ru-RU" sz="22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15464" r="16167"/>
          <a:stretch>
            <a:fillRect/>
          </a:stretch>
        </p:blipFill>
        <p:spPr bwMode="auto">
          <a:xfrm>
            <a:off x="2952728" y="1251466"/>
            <a:ext cx="6286544" cy="5471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Используем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 Google Classroom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:  </a:t>
            </a:r>
            <a:endParaRPr lang="ru-RU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600" dirty="0" smtClean="0"/>
              <a:t>Раздел</a:t>
            </a:r>
            <a:r>
              <a:rPr lang="ru-RU" sz="3600" dirty="0" smtClean="0"/>
              <a:t>: Геометрическая </a:t>
            </a:r>
            <a:r>
              <a:rPr lang="ru-RU" sz="3600" dirty="0" smtClean="0"/>
              <a:t>оптика</a:t>
            </a:r>
          </a:p>
          <a:p>
            <a:r>
              <a:rPr lang="ru-RU" sz="3600" dirty="0" smtClean="0"/>
              <a:t>Предмет</a:t>
            </a:r>
            <a:r>
              <a:rPr lang="ru-RU" sz="3600" dirty="0" smtClean="0"/>
              <a:t> </a:t>
            </a:r>
            <a:r>
              <a:rPr lang="ru-RU" sz="3600" dirty="0" smtClean="0"/>
              <a:t>физика</a:t>
            </a:r>
          </a:p>
          <a:p>
            <a:r>
              <a:rPr lang="ru-RU" sz="3600" dirty="0" smtClean="0"/>
              <a:t>Аудитория</a:t>
            </a:r>
            <a:r>
              <a:rPr lang="ru-RU" sz="3600" dirty="0" smtClean="0"/>
              <a:t> 8 </a:t>
            </a:r>
            <a:r>
              <a:rPr lang="ru-RU" sz="3600" dirty="0" smtClean="0"/>
              <a:t>класс </a:t>
            </a:r>
          </a:p>
          <a:p>
            <a:r>
              <a:rPr lang="ru-RU" sz="3600" dirty="0" smtClean="0"/>
              <a:t>Курс </a:t>
            </a:r>
            <a:r>
              <a:rPr lang="ru-RU" sz="3600" dirty="0" smtClean="0"/>
              <a:t>рассчитан на 13 часов и предназначен для самостоятельного изучения темы и расширения знаний основных законов геометрической оптики в период </a:t>
            </a:r>
            <a:r>
              <a:rPr lang="ru-RU" sz="3600" b="1" dirty="0" smtClean="0"/>
              <a:t>дистанционного</a:t>
            </a:r>
            <a:r>
              <a:rPr lang="ru-RU" sz="3600" dirty="0" smtClean="0"/>
              <a:t> обучения 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5" name="Picture 2" descr="C:\Users\Пользователь\Desktop\IMG_20210901_1039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0578" y="1214422"/>
            <a:ext cx="328614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Обратитесь к курсу: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Сроки реализации курса одна учебная четверть(одно занятие в неделю).Продолжительность занятия 40 минут. Чтобы завершить курс, учащимся необходимо просмотреть не меньше 10 занятий , выполнить 80% заданий, сдать итоговую работу (коллективный доклад-дискуссия по результатам исследования темы).Ученик получит доступ сразу ко всем занятиям, в которых будут предусмотрены домашние задания. Для учащихся, успешно справившихся с заданиями курса , предусмотрены поощрения: оценка.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95406" y="214290"/>
            <a:ext cx="9929882" cy="85725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Занятие</a:t>
            </a:r>
            <a:r>
              <a:rPr lang="ru-RU" sz="2000" b="1" dirty="0" smtClean="0"/>
              <a:t> </a:t>
            </a:r>
            <a:r>
              <a:rPr lang="ru-RU" sz="2000" dirty="0" smtClean="0"/>
              <a:t>включает в себя три блока:</a:t>
            </a:r>
            <a:r>
              <a:rPr lang="ru-RU" sz="2000" dirty="0"/>
              <a:t> </a:t>
            </a:r>
            <a:r>
              <a:rPr lang="ru-RU" sz="2000" dirty="0" err="1" smtClean="0"/>
              <a:t>видеообъяснение</a:t>
            </a:r>
            <a:r>
              <a:rPr lang="ru-RU" sz="2000" dirty="0" smtClean="0"/>
              <a:t>, примеры решения задач и рабочий лист для выполнения контрольного задания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7187" r="16015" b="14583"/>
          <a:stretch>
            <a:fillRect/>
          </a:stretch>
        </p:blipFill>
        <p:spPr bwMode="auto">
          <a:xfrm>
            <a:off x="3667108" y="1285860"/>
            <a:ext cx="7072362" cy="503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 smtClean="0"/>
              <a:t>В апробировании  курса приняли участие учащиеся 8 класса. Ребята работали  с большим интересом  и даже помогали мне в некоторых технических вопросах создания курса , а именно добавление файла с </a:t>
            </a:r>
            <a:r>
              <a:rPr lang="en-US" sz="5300" dirty="0" err="1" smtClean="0"/>
              <a:t>Coogle</a:t>
            </a:r>
            <a:r>
              <a:rPr lang="ru-RU" sz="5300" dirty="0" smtClean="0"/>
              <a:t> Диска и организация работы с </a:t>
            </a:r>
            <a:r>
              <a:rPr lang="en-US" sz="5300" dirty="0" err="1" smtClean="0"/>
              <a:t>Coogle</a:t>
            </a:r>
            <a:r>
              <a:rPr lang="ru-RU" sz="5300" dirty="0" smtClean="0"/>
              <a:t> Формами.  </a:t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857364"/>
            <a:ext cx="10972800" cy="4299596"/>
          </a:xfrm>
        </p:spPr>
        <p:txBody>
          <a:bodyPr/>
          <a:lstStyle/>
          <a:p>
            <a:pPr>
              <a:buNone/>
            </a:pPr>
            <a:r>
              <a:rPr lang="ru" dirty="0">
                <a:solidFill>
                  <a:srgbClr val="333333"/>
                </a:solidFill>
                <a:highlight>
                  <a:srgbClr val="FFFFFF"/>
                </a:highlight>
                <a:latin typeface="Georgia" pitchFamily="18" charset="0"/>
                <a:ea typeface="Times New Roman"/>
                <a:cs typeface="Times New Roman"/>
                <a:sym typeface="Times New Roman"/>
              </a:rPr>
              <a:t/>
            </a:r>
            <a:br>
              <a:rPr lang="ru" dirty="0">
                <a:solidFill>
                  <a:srgbClr val="333333"/>
                </a:solidFill>
                <a:highlight>
                  <a:srgbClr val="FFFFFF"/>
                </a:highlight>
                <a:latin typeface="Georgia" pitchFamily="18" charset="0"/>
                <a:ea typeface="Times New Roman"/>
                <a:cs typeface="Times New Roman"/>
                <a:sym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52464" y="1571612"/>
            <a:ext cx="6858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Ребята работали  с большим интересом  и даже помогали мне в некоторых технических вопросах создания курса , а именно добавление файла с </a:t>
            </a:r>
            <a:r>
              <a:rPr lang="en-US" sz="2400" dirty="0" err="1" smtClean="0"/>
              <a:t>Coogle</a:t>
            </a:r>
            <a:r>
              <a:rPr lang="ru-RU" sz="2400" dirty="0" smtClean="0"/>
              <a:t> Диска и организация работы с </a:t>
            </a:r>
            <a:r>
              <a:rPr lang="en-US" sz="2400" dirty="0" err="1" smtClean="0"/>
              <a:t>Coogle</a:t>
            </a:r>
            <a:r>
              <a:rPr lang="ru-RU" sz="2400" dirty="0" smtClean="0"/>
              <a:t> Формами.  </a:t>
            </a:r>
            <a:endParaRPr lang="ru-RU" sz="2400" dirty="0"/>
          </a:p>
        </p:txBody>
      </p:sp>
      <p:pic>
        <p:nvPicPr>
          <p:cNvPr id="1026" name="Picture 2" descr="C:\Users\Пользователь\Desktop\fi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0844" y="3929065"/>
            <a:ext cx="4539309" cy="1928827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20190402_181338-29b0fbd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32" y="1714488"/>
            <a:ext cx="4190944" cy="2357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12" y="357166"/>
            <a:ext cx="10915688" cy="7858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4900" dirty="0" smtClean="0"/>
              <a:t> Обратная связь: </a:t>
            </a:r>
            <a:r>
              <a:rPr lang="ru-RU" sz="3100" dirty="0" smtClean="0"/>
              <a:t>оценка курса учащимися</a:t>
            </a:r>
            <a:endParaRPr lang="ru-RU" sz="3100" dirty="0"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16630" t="-97" r="15816"/>
          <a:stretch>
            <a:fillRect/>
          </a:stretch>
        </p:blipFill>
        <p:spPr bwMode="auto">
          <a:xfrm>
            <a:off x="3167042" y="1214422"/>
            <a:ext cx="5929354" cy="4941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1113</TotalTime>
  <Words>356</Words>
  <Application>Microsoft Office PowerPoint</Application>
  <PresentationFormat>Произвольный</PresentationFormat>
  <Paragraphs>51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Начальная</vt:lpstr>
      <vt:lpstr>  </vt:lpstr>
      <vt:lpstr>Слайд 2</vt:lpstr>
      <vt:lpstr> </vt:lpstr>
      <vt:lpstr>  На платформе :  был создан курс совершенно не связанный с внешними мониторингами, однако направленный на развитие ученика и его компетенций   </vt:lpstr>
      <vt:lpstr>Используем Google Classroom :  </vt:lpstr>
      <vt:lpstr>Обратитесь к курсу:</vt:lpstr>
      <vt:lpstr>Занятие включает в себя три блока: видеообъяснение, примеры решения задач и рабочий лист для выполнения контрольного задания</vt:lpstr>
      <vt:lpstr>В апробировании  курса приняли участие учащиеся 8 класса. Ребята работали  с большим интересом  и даже помогали мне в некоторых технических вопросах создания курса , а именно добавление файла с Coogle Диска и организация работы с Coogle Формами.     </vt:lpstr>
      <vt:lpstr>       Обратная связь: оценка курса учащимися</vt:lpstr>
      <vt:lpstr>Отзывы:</vt:lpstr>
      <vt:lpstr>Слайд 11</vt:lpstr>
      <vt:lpstr>Уровень знаний:</vt:lpstr>
      <vt:lpstr>Квалификация и отзывчивость преподавателя:</vt:lpstr>
      <vt:lpstr>Содержание курса</vt:lpstr>
      <vt:lpstr>Ценность:</vt:lpstr>
      <vt:lpstr>    Предложения:</vt:lpstr>
      <vt:lpstr>Слайд 17</vt:lpstr>
      <vt:lpstr>               Выражаю благодарность:</vt:lpstr>
      <vt:lpstr>   Результат участия в проекте : </vt:lpstr>
      <vt:lpstr>  Тенденции развития:</vt:lpstr>
      <vt:lpstr>Результатом участия в проекте стало :  Это лучше в конец выступления.   </vt:lpstr>
    </vt:vector>
  </TitlesOfParts>
  <Company>ИРО ПК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Вебинар  "Google-classroom, как инструмент эффективного взаимодействия ученика и учителя".</dc:title>
  <dc:creator>Jakovleva-NG</dc:creator>
  <cp:lastModifiedBy>Пользователь</cp:lastModifiedBy>
  <cp:revision>77</cp:revision>
  <dcterms:created xsi:type="dcterms:W3CDTF">2019-04-10T09:01:05Z</dcterms:created>
  <dcterms:modified xsi:type="dcterms:W3CDTF">2021-11-22T14:21:03Z</dcterms:modified>
</cp:coreProperties>
</file>